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Microsoft Yahei" panose="020B0503020204020204" pitchFamily="34" charset="-122"/>
      <p:regular r:id="rId31"/>
      <p:bold r:id="rId32"/>
    </p:embeddedFont>
    <p:embeddedFont>
      <p:font typeface="Nunito Sans" pitchFamily="2" charset="0"/>
      <p:regular r:id="rId33"/>
      <p:bold r:id="rId34"/>
      <p:italic r:id="rId35"/>
      <p:boldItalic r:id="rId36"/>
    </p:embeddedFont>
    <p:embeddedFont>
      <p:font typeface="Nunito Sans Black" pitchFamily="2" charset="0"/>
      <p:bold r:id="rId37"/>
      <p:boldItalic r:id="rId38"/>
    </p:embeddedFont>
    <p:embeddedFont>
      <p:font typeface="Nunito Sans SemiBold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mjOGB0YafF3ltmVRBKdeVP/Ih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Yuan Zheng" userId="cfde21a4e54ceba6" providerId="LiveId" clId="{B355A9C8-5AE8-4363-8228-2AC8B742F2C0}"/>
    <pc:docChg chg="modSld">
      <pc:chgData name="XinYuan Zheng" userId="cfde21a4e54ceba6" providerId="LiveId" clId="{B355A9C8-5AE8-4363-8228-2AC8B742F2C0}" dt="2025-12-15T01:16:06.886" v="2" actId="1076"/>
      <pc:docMkLst>
        <pc:docMk/>
      </pc:docMkLst>
      <pc:sldChg chg="modSp mod">
        <pc:chgData name="XinYuan Zheng" userId="cfde21a4e54ceba6" providerId="LiveId" clId="{B355A9C8-5AE8-4363-8228-2AC8B742F2C0}" dt="2025-12-15T01:16:06.886" v="2" actId="1076"/>
        <pc:sldMkLst>
          <pc:docMk/>
          <pc:sldMk cId="0" sldId="256"/>
        </pc:sldMkLst>
        <pc:spChg chg="mod">
          <ac:chgData name="XinYuan Zheng" userId="cfde21a4e54ceba6" providerId="LiveId" clId="{B355A9C8-5AE8-4363-8228-2AC8B742F2C0}" dt="2025-12-15T01:16:06.886" v="2" actId="107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XinYuan Zheng" userId="cfde21a4e54ceba6" providerId="LiveId" clId="{B355A9C8-5AE8-4363-8228-2AC8B742F2C0}" dt="2025-12-15T01:16:00.501" v="1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44966c5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44966c5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44966c57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44966c57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44966c5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44966c5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44966c57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44966c57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44966c5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44966c5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44966c5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44966c5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17b4763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417b4763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44966c57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3444966c57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44966c57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44966c57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44966c57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444966c57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hyperlink" Target="http://drive.google.com/file/d/1Hn_GRYF5_hVYej50UQ7fxx0UrZdHtSCT/vie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629" r="-15629"/>
            </a:stretch>
          </a:blipFill>
          <a:ln>
            <a:noFill/>
          </a:ln>
        </p:spPr>
      </p:sp>
      <p:cxnSp>
        <p:nvCxnSpPr>
          <p:cNvPr id="85" name="Google Shape;85;p1"/>
          <p:cNvCxnSpPr/>
          <p:nvPr/>
        </p:nvCxnSpPr>
        <p:spPr>
          <a:xfrm>
            <a:off x="1028700" y="6561534"/>
            <a:ext cx="9771437" cy="0"/>
          </a:xfrm>
          <a:prstGeom prst="straightConnector1">
            <a:avLst/>
          </a:prstGeom>
          <a:noFill/>
          <a:ln w="342900" cap="flat" cmpd="sng">
            <a:solidFill>
              <a:srgbClr val="CCBAB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"/>
          <p:cNvSpPr/>
          <p:nvPr/>
        </p:nvSpPr>
        <p:spPr>
          <a:xfrm>
            <a:off x="1028700" y="778675"/>
            <a:ext cx="10171200" cy="60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9944099"/>
            <a:ext cx="18288000" cy="374495"/>
          </a:xfrm>
          <a:prstGeom prst="rect">
            <a:avLst/>
          </a:prstGeom>
          <a:solidFill>
            <a:srgbClr val="CCBA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1"/>
          <p:cNvGrpSpPr/>
          <p:nvPr/>
        </p:nvGrpSpPr>
        <p:grpSpPr>
          <a:xfrm>
            <a:off x="1600193" y="1094550"/>
            <a:ext cx="8806762" cy="5185973"/>
            <a:chOff x="-288700" y="-113640"/>
            <a:chExt cx="12527400" cy="5108829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-288700" y="-113640"/>
              <a:ext cx="12527400" cy="30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850" b="1">
                  <a:solidFill>
                    <a:srgbClr val="937F74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Análisis de viviendas </a:t>
              </a:r>
              <a:endParaRPr sz="585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850" b="1">
                  <a:solidFill>
                    <a:srgbClr val="937F74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en Madrid mediante Web Scraping-Python</a:t>
              </a:r>
              <a:endParaRPr sz="585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-121807" y="4453980"/>
              <a:ext cx="7551600" cy="541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50" b="1" dirty="0">
                  <a:solidFill>
                    <a:srgbClr val="474242"/>
                  </a:solidFill>
                  <a:latin typeface="Nunito Sans SemiBold"/>
                  <a:ea typeface="Nunito Sans SemiBold"/>
                  <a:cs typeface="Nunito Sans SemiBold"/>
                  <a:sym typeface="Nunito Sans SemiBold"/>
                </a:rPr>
                <a:t>Xinyuan Zheng</a:t>
              </a:r>
              <a:endParaRPr dirty="0"/>
            </a:p>
          </p:txBody>
        </p:sp>
      </p:grp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t="25668" b="20565"/>
          <a:stretch/>
        </p:blipFill>
        <p:spPr>
          <a:xfrm>
            <a:off x="7540650" y="4678951"/>
            <a:ext cx="3501525" cy="18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 l="39814" t="16418" r="27365" b="8024"/>
          <a:stretch/>
        </p:blipFill>
        <p:spPr>
          <a:xfrm>
            <a:off x="8472650" y="736725"/>
            <a:ext cx="4784774" cy="6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5">
            <a:alphaModFix/>
          </a:blip>
          <a:srcRect l="42500" t="19630" r="25001" b="10000"/>
          <a:stretch/>
        </p:blipFill>
        <p:spPr>
          <a:xfrm>
            <a:off x="13149300" y="1775013"/>
            <a:ext cx="4985198" cy="626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 txBox="1"/>
          <p:nvPr/>
        </p:nvSpPr>
        <p:spPr>
          <a:xfrm>
            <a:off x="859250" y="1153600"/>
            <a:ext cx="55401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Paso 5: Aplicación de Filtros Avanzados</a:t>
            </a: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25" y="6165975"/>
            <a:ext cx="10313876" cy="397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9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2.1 Configurar parámetros iniciales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403400" y="2298913"/>
            <a:ext cx="59289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Precio máx: </a:t>
            </a:r>
            <a:r>
              <a:rPr lang="en-US" sz="2900">
                <a:solidFill>
                  <a:schemeClr val="dk1"/>
                </a:solidFill>
              </a:rPr>
              <a:t>1000 €</a:t>
            </a:r>
            <a:endParaRPr sz="29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Tipo de vivienda: </a:t>
            </a:r>
            <a:r>
              <a:rPr lang="en-US" sz="2900">
                <a:solidFill>
                  <a:schemeClr val="dk1"/>
                </a:solidFill>
              </a:rPr>
              <a:t>"Plantas intermedias"</a:t>
            </a:r>
            <a:endParaRPr sz="29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Fecha de publicación: </a:t>
            </a:r>
            <a:r>
              <a:rPr lang="en-US" sz="2900">
                <a:solidFill>
                  <a:schemeClr val="dk1"/>
                </a:solidFill>
              </a:rPr>
              <a:t>“última semana”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96" name="Google Shape;196;p10"/>
          <p:cNvPicPr preferRelativeResize="0"/>
          <p:nvPr/>
        </p:nvPicPr>
        <p:blipFill rotWithShape="1">
          <a:blip r:embed="rId4">
            <a:alphaModFix/>
          </a:blip>
          <a:srcRect l="30833" t="18888" r="31249" b="11482"/>
          <a:stretch/>
        </p:blipFill>
        <p:spPr>
          <a:xfrm>
            <a:off x="582725" y="2770100"/>
            <a:ext cx="6749174" cy="6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/>
          <p:cNvPicPr preferRelativeResize="0"/>
          <p:nvPr/>
        </p:nvPicPr>
        <p:blipFill rotWithShape="1">
          <a:blip r:embed="rId5">
            <a:alphaModFix/>
          </a:blip>
          <a:srcRect l="23750" t="28518" r="9166" b="7037"/>
          <a:stretch/>
        </p:blipFill>
        <p:spPr>
          <a:xfrm>
            <a:off x="8228250" y="4754926"/>
            <a:ext cx="9067949" cy="490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/>
        </p:nvSpPr>
        <p:spPr>
          <a:xfrm>
            <a:off x="884400" y="1796900"/>
            <a:ext cx="53940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Paso 6: Manejo de Pop-ups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8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pic>
        <p:nvPicPr>
          <p:cNvPr id="199" name="Google Shape;19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2624" y="1537450"/>
            <a:ext cx="100393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0" name="Google Shape;200;p10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2.1 Configurar parámetros iniciales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44966c572_0_47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6" name="Google Shape;206;g3444966c572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94850"/>
            <a:ext cx="17983200" cy="65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444966c572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750" y="276150"/>
            <a:ext cx="11816850" cy="300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" name="Google Shape;208;g3444966c572_0_47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2.2 Retos y soluciones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09" name="Google Shape;209;g3444966c572_0_47"/>
          <p:cNvSpPr txBox="1"/>
          <p:nvPr/>
        </p:nvSpPr>
        <p:spPr>
          <a:xfrm>
            <a:off x="475125" y="1011900"/>
            <a:ext cx="4492800" cy="24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Lazy Loading: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diferida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Banner de anuncio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44966c572_0_58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15" name="Google Shape;215;g3444966c572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22300"/>
            <a:ext cx="17983200" cy="755540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444966c572_0_58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2.2 Retos y soluciones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17" name="Google Shape;217;g3444966c572_0_58"/>
          <p:cNvSpPr txBox="1"/>
          <p:nvPr/>
        </p:nvSpPr>
        <p:spPr>
          <a:xfrm>
            <a:off x="415500" y="867700"/>
            <a:ext cx="76380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ID individual extraible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  presente en el link individual: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“href”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3444966c572_0_58"/>
          <p:cNvPicPr preferRelativeResize="0"/>
          <p:nvPr/>
        </p:nvPicPr>
        <p:blipFill rotWithShape="1">
          <a:blip r:embed="rId5">
            <a:alphaModFix/>
          </a:blip>
          <a:srcRect b="69838"/>
          <a:stretch/>
        </p:blipFill>
        <p:spPr>
          <a:xfrm>
            <a:off x="8730650" y="406666"/>
            <a:ext cx="9404951" cy="169498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44966c572_0_62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24" name="Google Shape;224;g3444966c572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0" y="2088550"/>
            <a:ext cx="17846599" cy="78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444966c572_0_62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2.2 Retos y soluciones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26" name="Google Shape;226;g3444966c572_0_62"/>
          <p:cNvSpPr txBox="1"/>
          <p:nvPr/>
        </p:nvSpPr>
        <p:spPr>
          <a:xfrm>
            <a:off x="466750" y="1019338"/>
            <a:ext cx="99105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 de página web similares: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Idealista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44966c572_0_65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32" name="Google Shape;232;g3444966c572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713" y="174825"/>
            <a:ext cx="8626024" cy="5154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3" name="Google Shape;233;g3444966c572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925" y="5515325"/>
            <a:ext cx="17821500" cy="45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444966c572_0_65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2.2 Retos y soluciones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35" name="Google Shape;235;g3444966c572_0_65"/>
          <p:cNvSpPr/>
          <p:nvPr/>
        </p:nvSpPr>
        <p:spPr>
          <a:xfrm>
            <a:off x="3749660" y="7601935"/>
            <a:ext cx="3093300" cy="342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444966c572_0_65"/>
          <p:cNvSpPr/>
          <p:nvPr/>
        </p:nvSpPr>
        <p:spPr>
          <a:xfrm>
            <a:off x="4343285" y="7670768"/>
            <a:ext cx="2157900" cy="215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444966c572_0_65"/>
          <p:cNvSpPr/>
          <p:nvPr/>
        </p:nvSpPr>
        <p:spPr>
          <a:xfrm>
            <a:off x="3725575" y="7207550"/>
            <a:ext cx="846600" cy="352800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444966c572_0_65"/>
          <p:cNvSpPr/>
          <p:nvPr/>
        </p:nvSpPr>
        <p:spPr>
          <a:xfrm>
            <a:off x="12463375" y="8126525"/>
            <a:ext cx="5579100" cy="7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g3444966c572_0_65"/>
          <p:cNvCxnSpPr/>
          <p:nvPr/>
        </p:nvCxnSpPr>
        <p:spPr>
          <a:xfrm rot="-5400000">
            <a:off x="3773975" y="3622525"/>
            <a:ext cx="4041900" cy="3045000"/>
          </a:xfrm>
          <a:prstGeom prst="bentConnector3">
            <a:avLst>
              <a:gd name="adj1" fmla="val 100004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0" name="Google Shape;240;g3444966c572_0_65"/>
          <p:cNvCxnSpPr/>
          <p:nvPr/>
        </p:nvCxnSpPr>
        <p:spPr>
          <a:xfrm rot="5400000">
            <a:off x="3457625" y="3556900"/>
            <a:ext cx="5368800" cy="2622600"/>
          </a:xfrm>
          <a:prstGeom prst="bentConnector3">
            <a:avLst>
              <a:gd name="adj1" fmla="val 23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1" name="Google Shape;241;g3444966c572_0_65"/>
          <p:cNvCxnSpPr>
            <a:stCxn id="236" idx="0"/>
          </p:cNvCxnSpPr>
          <p:nvPr/>
        </p:nvCxnSpPr>
        <p:spPr>
          <a:xfrm rot="-5400000">
            <a:off x="5092085" y="5458118"/>
            <a:ext cx="2542800" cy="1882500"/>
          </a:xfrm>
          <a:prstGeom prst="bentConnector3">
            <a:avLst>
              <a:gd name="adj1" fmla="val 100489"/>
            </a:avLst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2" name="Google Shape;242;g3444966c572_0_65"/>
          <p:cNvCxnSpPr/>
          <p:nvPr/>
        </p:nvCxnSpPr>
        <p:spPr>
          <a:xfrm rot="-5400000" flipH="1">
            <a:off x="12784925" y="3099125"/>
            <a:ext cx="5541900" cy="4354500"/>
          </a:xfrm>
          <a:prstGeom prst="bentConnector3">
            <a:avLst>
              <a:gd name="adj1" fmla="val 447"/>
            </a:avLst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43" name="Google Shape;243;g3444966c572_0_65"/>
          <p:cNvSpPr/>
          <p:nvPr/>
        </p:nvSpPr>
        <p:spPr>
          <a:xfrm>
            <a:off x="3765300" y="7986100"/>
            <a:ext cx="3626700" cy="23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9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49" name="Google Shape;24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75" y="914175"/>
            <a:ext cx="8436175" cy="8721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0" name="Google Shape;25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8825" y="1460625"/>
            <a:ext cx="64579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83025" y="3186725"/>
            <a:ext cx="6592550" cy="20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5625" y="5619375"/>
            <a:ext cx="6457950" cy="2584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83025" y="7675475"/>
            <a:ext cx="6592550" cy="16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2"/>
          <p:cNvSpPr txBox="1"/>
          <p:nvPr/>
        </p:nvSpPr>
        <p:spPr>
          <a:xfrm>
            <a:off x="475125" y="174825"/>
            <a:ext cx="8303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2.2 Retos y soluciones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9218850" y="603725"/>
            <a:ext cx="7759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 presente en diferentes clases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p12"/>
          <p:cNvCxnSpPr>
            <a:endCxn id="255" idx="1"/>
          </p:cNvCxnSpPr>
          <p:nvPr/>
        </p:nvCxnSpPr>
        <p:spPr>
          <a:xfrm rot="10800000" flipH="1">
            <a:off x="7948950" y="1003775"/>
            <a:ext cx="1269900" cy="3492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44966c572_0_9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62" name="Google Shape;262;g3444966c572_0_9"/>
          <p:cNvPicPr preferRelativeResize="0"/>
          <p:nvPr/>
        </p:nvPicPr>
        <p:blipFill rotWithShape="1">
          <a:blip r:embed="rId4">
            <a:alphaModFix/>
          </a:blip>
          <a:srcRect l="25831" t="40370" r="28334" b="16668"/>
          <a:stretch/>
        </p:blipFill>
        <p:spPr>
          <a:xfrm>
            <a:off x="10205825" y="5981351"/>
            <a:ext cx="7809499" cy="41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444966c572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00" y="1130300"/>
            <a:ext cx="10501550" cy="5587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g3444966c57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7650" y="3911375"/>
            <a:ext cx="7566850" cy="18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444966c572_0_9"/>
          <p:cNvSpPr txBox="1"/>
          <p:nvPr/>
        </p:nvSpPr>
        <p:spPr>
          <a:xfrm>
            <a:off x="475125" y="174825"/>
            <a:ext cx="8303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2.3. Extracción de datos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66" name="Google Shape;266;g3444966c572_0_9"/>
          <p:cNvSpPr txBox="1"/>
          <p:nvPr/>
        </p:nvSpPr>
        <p:spPr>
          <a:xfrm>
            <a:off x="11288950" y="1130300"/>
            <a:ext cx="5753100" cy="22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partir de las funciones anteriores se procede a extraer los datos de la página 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444966c572_0_9"/>
          <p:cNvSpPr txBox="1"/>
          <p:nvPr/>
        </p:nvSpPr>
        <p:spPr>
          <a:xfrm>
            <a:off x="5065950" y="7492425"/>
            <a:ext cx="45594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extraído la información, se desplaza a la siguiente página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44966c572_0_20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73" name="Google Shape;273;g3444966c572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9" y="894725"/>
            <a:ext cx="9987524" cy="4912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4" name="Google Shape;274;g3444966c572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818" y="5267275"/>
            <a:ext cx="11746207" cy="4912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5" name="Google Shape;275;g3444966c572_0_20"/>
          <p:cNvSpPr txBox="1"/>
          <p:nvPr/>
        </p:nvSpPr>
        <p:spPr>
          <a:xfrm>
            <a:off x="10751075" y="894725"/>
            <a:ext cx="4469700" cy="12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extrae los datos de la página 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444966c572_0_20"/>
          <p:cNvSpPr txBox="1"/>
          <p:nvPr/>
        </p:nvSpPr>
        <p:spPr>
          <a:xfrm>
            <a:off x="11482425" y="3785875"/>
            <a:ext cx="63873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se concatena ambas “DataFrames” en una para el trabajo posterior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444966c572_0_20"/>
          <p:cNvSpPr txBox="1"/>
          <p:nvPr/>
        </p:nvSpPr>
        <p:spPr>
          <a:xfrm>
            <a:off x="475125" y="174825"/>
            <a:ext cx="8303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2.3. Extracción de datos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3" name="Google Shape;283;p14"/>
          <p:cNvSpPr txBox="1"/>
          <p:nvPr/>
        </p:nvSpPr>
        <p:spPr>
          <a:xfrm>
            <a:off x="590300" y="1161750"/>
            <a:ext cx="4491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74242"/>
              </a:buClr>
              <a:buSzPts val="3000"/>
              <a:buChar char="-"/>
            </a:pPr>
            <a:r>
              <a:rPr lang="en-US" sz="3000" b="1">
                <a:solidFill>
                  <a:srgbClr val="474242"/>
                </a:solidFill>
              </a:rPr>
              <a:t>Guardar el dataframe en excel (*.xlsx)</a:t>
            </a:r>
            <a:endParaRPr sz="24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675" y="1062225"/>
            <a:ext cx="11832526" cy="172266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82000"/>
            <a:ext cx="17983202" cy="575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800" y="3110363"/>
            <a:ext cx="14123574" cy="10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475125" y="174825"/>
            <a:ext cx="8303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2.3 Extracción de datos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288" name="Google Shape;288;p14"/>
          <p:cNvCxnSpPr/>
          <p:nvPr/>
        </p:nvCxnSpPr>
        <p:spPr>
          <a:xfrm>
            <a:off x="1276100" y="2199100"/>
            <a:ext cx="1290900" cy="17346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028700" y="1021870"/>
            <a:ext cx="8577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ÍNDICE</a:t>
            </a:r>
            <a:endParaRPr sz="5600" b="1">
              <a:solidFill>
                <a:srgbClr val="937F74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12608128" y="0"/>
            <a:ext cx="6632309" cy="9258300"/>
          </a:xfrm>
          <a:custGeom>
            <a:avLst/>
            <a:gdLst/>
            <a:ahLst/>
            <a:cxnLst/>
            <a:rect l="l" t="t" r="r" b="b"/>
            <a:pathLst>
              <a:path w="6632309" h="9258300" extrusionOk="0">
                <a:moveTo>
                  <a:pt x="0" y="0"/>
                </a:moveTo>
                <a:lnTo>
                  <a:pt x="6632310" y="0"/>
                </a:lnTo>
                <a:lnTo>
                  <a:pt x="663231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8" name="Google Shape;98;p2"/>
          <p:cNvGrpSpPr/>
          <p:nvPr/>
        </p:nvGrpSpPr>
        <p:grpSpPr>
          <a:xfrm>
            <a:off x="1003338" y="2900357"/>
            <a:ext cx="1046092" cy="1046092"/>
            <a:chOff x="503284" y="3114509"/>
            <a:chExt cx="1046092" cy="1046092"/>
          </a:xfrm>
        </p:grpSpPr>
        <p:sp>
          <p:nvSpPr>
            <p:cNvPr id="99" name="Google Shape;99;p2"/>
            <p:cNvSpPr/>
            <p:nvPr/>
          </p:nvSpPr>
          <p:spPr>
            <a:xfrm rot="-2700000">
              <a:off x="654766" y="3269421"/>
              <a:ext cx="743129" cy="736269"/>
            </a:xfrm>
            <a:prstGeom prst="rect">
              <a:avLst/>
            </a:prstGeom>
            <a:gradFill>
              <a:gsLst>
                <a:gs pos="0">
                  <a:srgbClr val="C3B5AF"/>
                </a:gs>
                <a:gs pos="50000">
                  <a:srgbClr val="D9D1CC"/>
                </a:gs>
                <a:gs pos="100000">
                  <a:srgbClr val="ECE7E5"/>
                </a:gs>
              </a:gsLst>
              <a:lin ang="8100000" scaled="0"/>
            </a:gra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8560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4800"/>
                <a:buFont typeface="Microsoft Yahei"/>
                <a:buNone/>
              </a:pPr>
              <a:r>
                <a:rPr lang="en-US" sz="4800" b="1" i="0" u="none" strike="noStrike" cap="none">
                  <a:solidFill>
                    <a:srgbClr val="F2F2F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1</a:t>
              </a:r>
              <a:endParaRPr sz="4800" b="1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2739236" y="6540375"/>
            <a:ext cx="8577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0" b="1">
                <a:solidFill>
                  <a:srgbClr val="47424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BBDD - MYSQL</a:t>
            </a:r>
            <a:endParaRPr sz="3050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713861" y="3172372"/>
            <a:ext cx="6632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0" b="1">
                <a:solidFill>
                  <a:srgbClr val="47424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INTRODUCCIÓN</a:t>
            </a:r>
            <a:endParaRPr sz="3050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1001524" y="4556216"/>
            <a:ext cx="1046092" cy="1046092"/>
            <a:chOff x="503284" y="3114509"/>
            <a:chExt cx="1046092" cy="1046092"/>
          </a:xfrm>
        </p:grpSpPr>
        <p:sp>
          <p:nvSpPr>
            <p:cNvPr id="104" name="Google Shape;104;p2"/>
            <p:cNvSpPr/>
            <p:nvPr/>
          </p:nvSpPr>
          <p:spPr>
            <a:xfrm rot="-2700000">
              <a:off x="654766" y="3269421"/>
              <a:ext cx="743129" cy="736269"/>
            </a:xfrm>
            <a:prstGeom prst="rect">
              <a:avLst/>
            </a:prstGeom>
            <a:gradFill>
              <a:gsLst>
                <a:gs pos="0">
                  <a:srgbClr val="C3B5AF"/>
                </a:gs>
                <a:gs pos="50000">
                  <a:srgbClr val="D9D1CC"/>
                </a:gs>
                <a:gs pos="100000">
                  <a:srgbClr val="ECE7E5"/>
                </a:gs>
              </a:gsLst>
              <a:lin ang="8100000" scaled="0"/>
            </a:gra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8560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4800"/>
                <a:buFont typeface="Microsoft Yahei"/>
                <a:buNone/>
              </a:pPr>
              <a:r>
                <a:rPr lang="en-US" sz="4800" b="1" i="0" u="none" strike="noStrike" cap="none">
                  <a:solidFill>
                    <a:srgbClr val="F2F2F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2</a:t>
              </a:r>
              <a:endParaRPr sz="4800" b="1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1003337" y="7947949"/>
            <a:ext cx="1046092" cy="1046092"/>
            <a:chOff x="503284" y="3114509"/>
            <a:chExt cx="1046092" cy="1046092"/>
          </a:xfrm>
        </p:grpSpPr>
        <p:sp>
          <p:nvSpPr>
            <p:cNvPr id="107" name="Google Shape;107;p2"/>
            <p:cNvSpPr/>
            <p:nvPr/>
          </p:nvSpPr>
          <p:spPr>
            <a:xfrm rot="-2700000">
              <a:off x="654766" y="3269421"/>
              <a:ext cx="743129" cy="736269"/>
            </a:xfrm>
            <a:prstGeom prst="rect">
              <a:avLst/>
            </a:prstGeom>
            <a:gradFill>
              <a:gsLst>
                <a:gs pos="0">
                  <a:srgbClr val="C3B5AF"/>
                </a:gs>
                <a:gs pos="50000">
                  <a:srgbClr val="D9D1CC"/>
                </a:gs>
                <a:gs pos="100000">
                  <a:srgbClr val="ECE7E5"/>
                </a:gs>
              </a:gsLst>
              <a:lin ang="8100000" scaled="0"/>
            </a:gra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8560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4800"/>
                <a:buFont typeface="Microsoft Yahei"/>
                <a:buNone/>
              </a:pPr>
              <a:r>
                <a:rPr lang="en-US" sz="4800" b="1">
                  <a:solidFill>
                    <a:srgbClr val="F2F2F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4</a:t>
              </a:r>
              <a:endParaRPr sz="4800" b="1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09" name="Google Shape;109;p2"/>
          <p:cNvSpPr txBox="1"/>
          <p:nvPr/>
        </p:nvSpPr>
        <p:spPr>
          <a:xfrm>
            <a:off x="2713860" y="4762500"/>
            <a:ext cx="8577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050" b="1">
                <a:solidFill>
                  <a:srgbClr val="47424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EXTRACCIÓN DE DATOS</a:t>
            </a:r>
            <a:endParaRPr sz="3050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700153" y="8236246"/>
            <a:ext cx="8577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0" b="1">
                <a:solidFill>
                  <a:srgbClr val="47424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VISUALIZACIÓN DE DATOS</a:t>
            </a:r>
            <a:endParaRPr sz="3050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1028712" y="6252071"/>
            <a:ext cx="1046100" cy="1046100"/>
            <a:chOff x="503284" y="3114381"/>
            <a:chExt cx="1046100" cy="1046100"/>
          </a:xfrm>
        </p:grpSpPr>
        <p:sp>
          <p:nvSpPr>
            <p:cNvPr id="112" name="Google Shape;112;p2"/>
            <p:cNvSpPr/>
            <p:nvPr/>
          </p:nvSpPr>
          <p:spPr>
            <a:xfrm rot="-2700000">
              <a:off x="654679" y="3269382"/>
              <a:ext cx="743311" cy="736098"/>
            </a:xfrm>
            <a:prstGeom prst="rect">
              <a:avLst/>
            </a:prstGeom>
            <a:gradFill>
              <a:gsLst>
                <a:gs pos="0">
                  <a:srgbClr val="C3B5AF"/>
                </a:gs>
                <a:gs pos="50000">
                  <a:srgbClr val="D9D1CC"/>
                </a:gs>
                <a:gs pos="100000">
                  <a:srgbClr val="ECE7E5"/>
                </a:gs>
              </a:gsLst>
              <a:lin ang="8100019" scaled="0"/>
            </a:gra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68560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4800"/>
                <a:buFont typeface="Microsoft Yahei"/>
                <a:buNone/>
              </a:pPr>
              <a:r>
                <a:rPr lang="en-US" sz="4800" b="1">
                  <a:solidFill>
                    <a:srgbClr val="F2F2F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3</a:t>
              </a:r>
              <a:endParaRPr sz="4800" b="1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17b47633f_0_18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94" name="Google Shape;294;g3417b47633f_0_18" title="Practica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7746133" cy="99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9149" r="-27055"/>
            </a:stretch>
          </a:blipFill>
          <a:ln>
            <a:noFill/>
          </a:ln>
        </p:spPr>
      </p:sp>
      <p:sp>
        <p:nvSpPr>
          <p:cNvPr id="300" name="Google Shape;300;p21"/>
          <p:cNvSpPr/>
          <p:nvPr/>
        </p:nvSpPr>
        <p:spPr>
          <a:xfrm>
            <a:off x="104750" y="2269096"/>
            <a:ext cx="7821660" cy="4214876"/>
          </a:xfrm>
          <a:custGeom>
            <a:avLst/>
            <a:gdLst/>
            <a:ahLst/>
            <a:cxnLst/>
            <a:rect l="l" t="t" r="r" b="b"/>
            <a:pathLst>
              <a:path w="2934957" h="1718604" extrusionOk="0">
                <a:moveTo>
                  <a:pt x="0" y="0"/>
                </a:moveTo>
                <a:lnTo>
                  <a:pt x="2934957" y="0"/>
                </a:lnTo>
                <a:lnTo>
                  <a:pt x="2934957" y="1718604"/>
                </a:lnTo>
                <a:lnTo>
                  <a:pt x="0" y="1718604"/>
                </a:lnTo>
                <a:close/>
              </a:path>
            </a:pathLst>
          </a:custGeom>
          <a:solidFill>
            <a:srgbClr val="FFFFFF">
              <a:alpha val="93333"/>
            </a:srgbClr>
          </a:solidFill>
          <a:ln>
            <a:noFill/>
          </a:ln>
        </p:spPr>
      </p:sp>
      <p:sp>
        <p:nvSpPr>
          <p:cNvPr id="301" name="Google Shape;301;p21"/>
          <p:cNvSpPr txBox="1"/>
          <p:nvPr/>
        </p:nvSpPr>
        <p:spPr>
          <a:xfrm>
            <a:off x="1028700" y="3316193"/>
            <a:ext cx="8669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5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3. BBDD - MYSQL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07" name="Google Shape;3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250" y="161375"/>
            <a:ext cx="7589550" cy="83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250" y="2021550"/>
            <a:ext cx="6762750" cy="5953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7525" y="4035275"/>
            <a:ext cx="7151551" cy="6139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0" name="Google Shape;310;p15"/>
          <p:cNvSpPr txBox="1"/>
          <p:nvPr/>
        </p:nvSpPr>
        <p:spPr>
          <a:xfrm>
            <a:off x="12088700" y="1473000"/>
            <a:ext cx="5391000" cy="1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 del base de datos en MySQL a partir del archivo excel creado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/>
          <p:nvPr/>
        </p:nvSpPr>
        <p:spPr>
          <a:xfrm>
            <a:off x="-5350" y="0"/>
            <a:ext cx="18298711" cy="10698480"/>
          </a:xfrm>
          <a:custGeom>
            <a:avLst/>
            <a:gdLst/>
            <a:ahLst/>
            <a:cxnLst/>
            <a:rect l="l" t="t" r="r" b="b"/>
            <a:pathLst>
              <a:path w="9733357" h="10287000" extrusionOk="0">
                <a:moveTo>
                  <a:pt x="0" y="0"/>
                </a:moveTo>
                <a:lnTo>
                  <a:pt x="9733357" y="0"/>
                </a:lnTo>
                <a:lnTo>
                  <a:pt x="97333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259" b="-20659"/>
            </a:stretch>
          </a:blipFill>
          <a:ln>
            <a:noFill/>
          </a:ln>
        </p:spPr>
      </p:sp>
      <p:sp>
        <p:nvSpPr>
          <p:cNvPr id="316" name="Google Shape;316;p25"/>
          <p:cNvSpPr/>
          <p:nvPr/>
        </p:nvSpPr>
        <p:spPr>
          <a:xfrm>
            <a:off x="849475" y="1410626"/>
            <a:ext cx="11449434" cy="3145346"/>
          </a:xfrm>
          <a:custGeom>
            <a:avLst/>
            <a:gdLst/>
            <a:ahLst/>
            <a:cxnLst/>
            <a:rect l="l" t="t" r="r" b="b"/>
            <a:pathLst>
              <a:path w="3430542" h="1009742" extrusionOk="0">
                <a:moveTo>
                  <a:pt x="0" y="0"/>
                </a:moveTo>
                <a:lnTo>
                  <a:pt x="3430542" y="0"/>
                </a:lnTo>
                <a:lnTo>
                  <a:pt x="3430542" y="1009742"/>
                </a:lnTo>
                <a:lnTo>
                  <a:pt x="0" y="1009742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</p:sp>
      <p:sp>
        <p:nvSpPr>
          <p:cNvPr id="317" name="Google Shape;317;p25"/>
          <p:cNvSpPr txBox="1"/>
          <p:nvPr/>
        </p:nvSpPr>
        <p:spPr>
          <a:xfrm>
            <a:off x="1245000" y="2587038"/>
            <a:ext cx="10088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4. Visualización de Datos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645902"/>
            <a:ext cx="10113351" cy="4331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3" name="Google Shape;323;p17"/>
          <p:cNvPicPr preferRelativeResize="0"/>
          <p:nvPr/>
        </p:nvPicPr>
        <p:blipFill rotWithShape="1">
          <a:blip r:embed="rId4">
            <a:alphaModFix/>
          </a:blip>
          <a:srcRect r="13897"/>
          <a:stretch/>
        </p:blipFill>
        <p:spPr>
          <a:xfrm>
            <a:off x="8798875" y="3862075"/>
            <a:ext cx="9084349" cy="59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7"/>
          <p:cNvSpPr txBox="1"/>
          <p:nvPr/>
        </p:nvSpPr>
        <p:spPr>
          <a:xfrm>
            <a:off x="11105900" y="1578650"/>
            <a:ext cx="56880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Importar el conjunto de datos desde MySQL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475125" y="174825"/>
            <a:ext cx="8303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4.1 Importar datos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3444966c57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5" y="1476675"/>
            <a:ext cx="7892280" cy="4514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1" name="Google Shape;331;g3444966c572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775" y="5692050"/>
            <a:ext cx="7687200" cy="4514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2" name="Google Shape;332;g3444966c572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7600" y="646700"/>
            <a:ext cx="6172174" cy="5344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3" name="Google Shape;333;g3444966c572_0_35"/>
          <p:cNvSpPr txBox="1"/>
          <p:nvPr/>
        </p:nvSpPr>
        <p:spPr>
          <a:xfrm>
            <a:off x="475125" y="174825"/>
            <a:ext cx="8303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4.2 Muestra en tablas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334" name="Google Shape;334;g3444966c572_0_35"/>
          <p:cNvSpPr txBox="1"/>
          <p:nvPr/>
        </p:nvSpPr>
        <p:spPr>
          <a:xfrm>
            <a:off x="76200" y="814050"/>
            <a:ext cx="81219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Parámetros estadísticos básicos (var. numéricas)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3444966c572_0_35"/>
          <p:cNvSpPr txBox="1"/>
          <p:nvPr/>
        </p:nvSpPr>
        <p:spPr>
          <a:xfrm>
            <a:off x="11509313" y="0"/>
            <a:ext cx="617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Distribución del precio ascendente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3444966c572_0_35"/>
          <p:cNvSpPr txBox="1"/>
          <p:nvPr/>
        </p:nvSpPr>
        <p:spPr>
          <a:xfrm>
            <a:off x="3714500" y="6800100"/>
            <a:ext cx="2886600" cy="2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Frecuencia de la localización de la oferta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475" y="174825"/>
            <a:ext cx="8721299" cy="47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00" y="5084225"/>
            <a:ext cx="7890091" cy="50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0950" y="4983674"/>
            <a:ext cx="8216399" cy="518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/>
          <p:cNvSpPr txBox="1"/>
          <p:nvPr/>
        </p:nvSpPr>
        <p:spPr>
          <a:xfrm>
            <a:off x="475125" y="174825"/>
            <a:ext cx="8303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4.3 Muestra en gráficas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44966c572_0_164"/>
          <p:cNvSpPr txBox="1"/>
          <p:nvPr/>
        </p:nvSpPr>
        <p:spPr>
          <a:xfrm>
            <a:off x="475125" y="174825"/>
            <a:ext cx="8303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4.4 Panel de control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pic>
        <p:nvPicPr>
          <p:cNvPr id="350" name="Google Shape;350;g3444966c572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63" y="808450"/>
            <a:ext cx="16711872" cy="93978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/>
          <p:nvPr/>
        </p:nvSpPr>
        <p:spPr>
          <a:xfrm rot="5400000">
            <a:off x="-995805" y="-995805"/>
            <a:ext cx="11092305" cy="11092305"/>
          </a:xfrm>
          <a:custGeom>
            <a:avLst/>
            <a:gdLst/>
            <a:ahLst/>
            <a:cxnLst/>
            <a:rect l="l" t="t" r="r" b="b"/>
            <a:pathLst>
              <a:path w="11092305" h="11092305" extrusionOk="0">
                <a:moveTo>
                  <a:pt x="0" y="0"/>
                </a:moveTo>
                <a:lnTo>
                  <a:pt x="11092305" y="0"/>
                </a:lnTo>
                <a:lnTo>
                  <a:pt x="11092305" y="11092305"/>
                </a:lnTo>
                <a:lnTo>
                  <a:pt x="0" y="11092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356" name="Google Shape;356;p29"/>
          <p:cNvCxnSpPr/>
          <p:nvPr/>
        </p:nvCxnSpPr>
        <p:spPr>
          <a:xfrm>
            <a:off x="0" y="10096500"/>
            <a:ext cx="18288000" cy="0"/>
          </a:xfrm>
          <a:prstGeom prst="straightConnector1">
            <a:avLst/>
          </a:prstGeom>
          <a:noFill/>
          <a:ln w="190500" cap="flat" cmpd="sng">
            <a:solidFill>
              <a:srgbClr val="CCBAB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" name="Google Shape;357;p29"/>
          <p:cNvSpPr txBox="1"/>
          <p:nvPr/>
        </p:nvSpPr>
        <p:spPr>
          <a:xfrm>
            <a:off x="9144000" y="3344747"/>
            <a:ext cx="799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Muchas gracias </a:t>
            </a:r>
            <a:endParaRPr sz="3000"/>
          </a:p>
        </p:txBody>
      </p:sp>
      <p:sp>
        <p:nvSpPr>
          <p:cNvPr id="358" name="Google Shape;358;p29"/>
          <p:cNvSpPr/>
          <p:nvPr/>
        </p:nvSpPr>
        <p:spPr>
          <a:xfrm>
            <a:off x="1291350" y="574848"/>
            <a:ext cx="7209010" cy="7950994"/>
          </a:xfrm>
          <a:custGeom>
            <a:avLst/>
            <a:gdLst/>
            <a:ahLst/>
            <a:cxnLst/>
            <a:rect l="l" t="t" r="r" b="b"/>
            <a:pathLst>
              <a:path w="9741905" h="10096500" extrusionOk="0">
                <a:moveTo>
                  <a:pt x="0" y="0"/>
                </a:moveTo>
                <a:lnTo>
                  <a:pt x="9741905" y="0"/>
                </a:lnTo>
                <a:lnTo>
                  <a:pt x="9741905" y="10096500"/>
                </a:lnTo>
                <a:lnTo>
                  <a:pt x="0" y="10096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7628" r="-52307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3444966c572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36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444966c572_0_105"/>
          <p:cNvSpPr/>
          <p:nvPr/>
        </p:nvSpPr>
        <p:spPr>
          <a:xfrm>
            <a:off x="2603500" y="1028700"/>
            <a:ext cx="13082919" cy="3218675"/>
          </a:xfrm>
          <a:custGeom>
            <a:avLst/>
            <a:gdLst/>
            <a:ahLst/>
            <a:cxnLst/>
            <a:rect l="l" t="t" r="r" b="b"/>
            <a:pathLst>
              <a:path w="3669823" h="902854" extrusionOk="0">
                <a:moveTo>
                  <a:pt x="0" y="0"/>
                </a:moveTo>
                <a:lnTo>
                  <a:pt x="3669823" y="0"/>
                </a:lnTo>
                <a:lnTo>
                  <a:pt x="3669823" y="902854"/>
                </a:lnTo>
                <a:lnTo>
                  <a:pt x="0" y="902854"/>
                </a:lnTo>
                <a:close/>
              </a:path>
            </a:pathLst>
          </a:custGeom>
          <a:solidFill>
            <a:srgbClr val="FFFFFF">
              <a:alpha val="89800"/>
            </a:srgbClr>
          </a:solidFill>
          <a:ln>
            <a:noFill/>
          </a:ln>
        </p:spPr>
      </p:sp>
      <p:grpSp>
        <p:nvGrpSpPr>
          <p:cNvPr id="120" name="Google Shape;120;g3444966c572_0_105"/>
          <p:cNvGrpSpPr/>
          <p:nvPr/>
        </p:nvGrpSpPr>
        <p:grpSpPr>
          <a:xfrm>
            <a:off x="4221100" y="2339847"/>
            <a:ext cx="9845786" cy="842367"/>
            <a:chOff x="-15" y="596549"/>
            <a:chExt cx="13127715" cy="1123157"/>
          </a:xfrm>
        </p:grpSpPr>
        <p:sp>
          <p:nvSpPr>
            <p:cNvPr id="121" name="Google Shape;121;g3444966c572_0_105"/>
            <p:cNvSpPr txBox="1"/>
            <p:nvPr/>
          </p:nvSpPr>
          <p:spPr>
            <a:xfrm>
              <a:off x="0" y="1432306"/>
              <a:ext cx="13127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g3444966c572_0_105"/>
            <p:cNvSpPr txBox="1"/>
            <p:nvPr/>
          </p:nvSpPr>
          <p:spPr>
            <a:xfrm>
              <a:off x="-15" y="596549"/>
              <a:ext cx="131277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517525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37F74"/>
                </a:buClr>
                <a:buSzPts val="4550"/>
                <a:buFont typeface="Nunito Sans Black"/>
                <a:buAutoNum type="arabicPeriod"/>
              </a:pPr>
              <a:r>
                <a:rPr lang="en-US" sz="4550" b="1">
                  <a:solidFill>
                    <a:srgbClr val="937F74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INTRODUCCIÓN</a:t>
              </a:r>
              <a:endParaRPr sz="455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/>
        </p:nvSpPr>
        <p:spPr>
          <a:xfrm>
            <a:off x="786650" y="1015250"/>
            <a:ext cx="62673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¿Quién es Fotocasa?</a:t>
            </a:r>
            <a:endParaRPr sz="3650" b="1">
              <a:solidFill>
                <a:srgbClr val="937F74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50" b="1">
              <a:solidFill>
                <a:srgbClr val="937F74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894225" y="3601438"/>
            <a:ext cx="5898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74242"/>
                </a:solidFill>
                <a:latin typeface="Nunito Sans"/>
                <a:ea typeface="Nunito Sans"/>
                <a:cs typeface="Nunito Sans"/>
                <a:sym typeface="Nunito Sans"/>
              </a:rPr>
              <a:t>Fotocasa es una de las plataformas inmobiliarias más grandes de España. </a:t>
            </a:r>
            <a:endParaRPr sz="2100">
              <a:solidFill>
                <a:srgbClr val="47424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7424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74242"/>
                </a:solidFill>
                <a:latin typeface="Nunito Sans"/>
                <a:ea typeface="Nunito Sans"/>
                <a:cs typeface="Nunito Sans"/>
                <a:sym typeface="Nunito Sans"/>
              </a:rPr>
              <a:t>Ofrece información sobre alquiler y compra-venta tanto viviendas nuevas y de segunda mano. </a:t>
            </a:r>
            <a:endParaRPr sz="2100">
              <a:solidFill>
                <a:srgbClr val="47424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7424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74242"/>
                </a:solidFill>
                <a:latin typeface="Nunito Sans"/>
                <a:ea typeface="Nunito Sans"/>
                <a:cs typeface="Nunito Sans"/>
                <a:sym typeface="Nunito Sans"/>
              </a:rPr>
              <a:t>Entre sus filtros, incluyen datos sobre la ubicación, el precio y otras características esenciales para los arrendatarios. </a:t>
            </a:r>
            <a:endParaRPr sz="2100">
              <a:solidFill>
                <a:srgbClr val="47424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29" name="Google Shape;129;p3"/>
          <p:cNvCxnSpPr/>
          <p:nvPr/>
        </p:nvCxnSpPr>
        <p:spPr>
          <a:xfrm>
            <a:off x="0" y="10096500"/>
            <a:ext cx="18288000" cy="0"/>
          </a:xfrm>
          <a:prstGeom prst="straightConnector1">
            <a:avLst/>
          </a:prstGeom>
          <a:noFill/>
          <a:ln w="190500" cap="flat" cmpd="sng">
            <a:solidFill>
              <a:srgbClr val="CCBAB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0400" y="2012072"/>
            <a:ext cx="10554275" cy="6262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6" name="Google Shape;136;p4"/>
          <p:cNvSpPr/>
          <p:nvPr/>
        </p:nvSpPr>
        <p:spPr>
          <a:xfrm>
            <a:off x="2603500" y="1028700"/>
            <a:ext cx="13081000" cy="3218202"/>
          </a:xfrm>
          <a:custGeom>
            <a:avLst/>
            <a:gdLst/>
            <a:ahLst/>
            <a:cxnLst/>
            <a:rect l="l" t="t" r="r" b="b"/>
            <a:pathLst>
              <a:path w="3669823" h="902854" extrusionOk="0">
                <a:moveTo>
                  <a:pt x="0" y="0"/>
                </a:moveTo>
                <a:lnTo>
                  <a:pt x="3669823" y="0"/>
                </a:lnTo>
                <a:lnTo>
                  <a:pt x="3669823" y="902854"/>
                </a:lnTo>
                <a:lnTo>
                  <a:pt x="0" y="902854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</p:sp>
      <p:grpSp>
        <p:nvGrpSpPr>
          <p:cNvPr id="137" name="Google Shape;137;p4"/>
          <p:cNvGrpSpPr/>
          <p:nvPr/>
        </p:nvGrpSpPr>
        <p:grpSpPr>
          <a:xfrm>
            <a:off x="4221100" y="2339847"/>
            <a:ext cx="9845786" cy="842368"/>
            <a:chOff x="-15" y="596549"/>
            <a:chExt cx="13127715" cy="1123157"/>
          </a:xfrm>
        </p:grpSpPr>
        <p:sp>
          <p:nvSpPr>
            <p:cNvPr id="138" name="Google Shape;138;p4"/>
            <p:cNvSpPr txBox="1"/>
            <p:nvPr/>
          </p:nvSpPr>
          <p:spPr>
            <a:xfrm>
              <a:off x="0" y="1432306"/>
              <a:ext cx="13127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-15" y="596549"/>
              <a:ext cx="131277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50" b="1">
                  <a:solidFill>
                    <a:srgbClr val="937F74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2. EXTRACCIÓN DE DATOS</a:t>
              </a:r>
              <a:endParaRPr sz="455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5"/>
          <p:cNvSpPr txBox="1"/>
          <p:nvPr/>
        </p:nvSpPr>
        <p:spPr>
          <a:xfrm>
            <a:off x="609600" y="1748275"/>
            <a:ext cx="38160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Paso 1: Acceder a la página web de “Fotocasa” con Selenium WebDriver</a:t>
            </a:r>
            <a:endParaRPr sz="24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950" y="1087549"/>
            <a:ext cx="13022501" cy="64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750" y="4996100"/>
            <a:ext cx="11338276" cy="5071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" name="Google Shape;148;p5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2.1 Configurar parámetros iniciales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/>
        </p:nvSpPr>
        <p:spPr>
          <a:xfrm>
            <a:off x="978600" y="2473325"/>
            <a:ext cx="3593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Paso 2: Gestión de la Ventana de Cookies</a:t>
            </a:r>
            <a:endParaRPr sz="24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pic>
        <p:nvPicPr>
          <p:cNvPr id="154" name="Google Shape;1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325" y="981649"/>
            <a:ext cx="12013627" cy="675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6" name="Google Shape;15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900" y="6233175"/>
            <a:ext cx="9339851" cy="3498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7" name="Google Shape;157;p6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2.1 Configurar parámetros iniciales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7"/>
          <p:cNvPicPr preferRelativeResize="0"/>
          <p:nvPr/>
        </p:nvPicPr>
        <p:blipFill rotWithShape="1">
          <a:blip r:embed="rId3">
            <a:alphaModFix/>
          </a:blip>
          <a:srcRect l="1250" t="11481" r="1249" b="7777"/>
          <a:stretch/>
        </p:blipFill>
        <p:spPr>
          <a:xfrm>
            <a:off x="5656725" y="1106948"/>
            <a:ext cx="12575798" cy="6465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7"/>
          <p:cNvCxnSpPr/>
          <p:nvPr/>
        </p:nvCxnSpPr>
        <p:spPr>
          <a:xfrm rot="10800000" flipH="1">
            <a:off x="3442450" y="2801475"/>
            <a:ext cx="3810000" cy="5334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" name="Google Shape;164;p7"/>
          <p:cNvSpPr/>
          <p:nvPr/>
        </p:nvSpPr>
        <p:spPr>
          <a:xfrm>
            <a:off x="7252450" y="2306175"/>
            <a:ext cx="1066800" cy="8763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662100" y="3334875"/>
            <a:ext cx="406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Paso 3: Selección de la Opción "Alquilar"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66" name="Google Shape;166;p7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7" name="Google Shape;16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863" y="8230950"/>
            <a:ext cx="15458274" cy="1243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7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2.1 Configurar parámetros iniciales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 flipH="1">
            <a:off x="-697056" y="6571493"/>
            <a:ext cx="4840224" cy="4840224"/>
          </a:xfrm>
          <a:custGeom>
            <a:avLst/>
            <a:gdLst/>
            <a:ahLst/>
            <a:cxnLst/>
            <a:rect l="l" t="t" r="r" b="b"/>
            <a:pathLst>
              <a:path w="4840224" h="4840224" extrusionOk="0">
                <a:moveTo>
                  <a:pt x="4840223" y="0"/>
                </a:moveTo>
                <a:lnTo>
                  <a:pt x="0" y="0"/>
                </a:lnTo>
                <a:lnTo>
                  <a:pt x="0" y="4840223"/>
                </a:lnTo>
                <a:lnTo>
                  <a:pt x="4840223" y="4840223"/>
                </a:lnTo>
                <a:lnTo>
                  <a:pt x="484022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74" name="Google Shape;174;p8"/>
          <p:cNvPicPr preferRelativeResize="0"/>
          <p:nvPr/>
        </p:nvPicPr>
        <p:blipFill rotWithShape="1">
          <a:blip r:embed="rId4">
            <a:alphaModFix/>
          </a:blip>
          <a:srcRect l="23684" t="29665" r="31639" b="7177"/>
          <a:stretch/>
        </p:blipFill>
        <p:spPr>
          <a:xfrm>
            <a:off x="762000" y="1028700"/>
            <a:ext cx="6324600" cy="502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5">
            <a:alphaModFix/>
          </a:blip>
          <a:srcRect l="23010" t="25186" r="10739" b="5554"/>
          <a:stretch/>
        </p:blipFill>
        <p:spPr>
          <a:xfrm>
            <a:off x="9296400" y="838200"/>
            <a:ext cx="8588909" cy="54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>
            <a:off x="7696200" y="3543300"/>
            <a:ext cx="1066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11948829" y="7458070"/>
            <a:ext cx="47400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Paso 4: Búsqueda por Ciudad</a:t>
            </a:r>
            <a:endParaRPr sz="24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pic>
        <p:nvPicPr>
          <p:cNvPr id="178" name="Google Shape;17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925" y="6477375"/>
            <a:ext cx="9265600" cy="344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9" name="Google Shape;179;p8"/>
          <p:cNvSpPr txBox="1"/>
          <p:nvPr/>
        </p:nvSpPr>
        <p:spPr>
          <a:xfrm>
            <a:off x="475125" y="174825"/>
            <a:ext cx="1165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37F74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2.1 Configurar parámetros iniciales</a:t>
            </a:r>
            <a:endParaRPr sz="1699" b="1">
              <a:solidFill>
                <a:srgbClr val="47424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Personalizado</PresentationFormat>
  <Paragraphs>70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Calibri</vt:lpstr>
      <vt:lpstr>Arial</vt:lpstr>
      <vt:lpstr>Nunito Sans Black</vt:lpstr>
      <vt:lpstr>Nunito Sans</vt:lpstr>
      <vt:lpstr>Nunito Sans SemiBold</vt:lpstr>
      <vt:lpstr>Microsoft Yahei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XinYuan Zheng</cp:lastModifiedBy>
  <cp:revision>1</cp:revision>
  <dcterms:created xsi:type="dcterms:W3CDTF">2006-08-16T00:00:00Z</dcterms:created>
  <dcterms:modified xsi:type="dcterms:W3CDTF">2025-12-15T01:16:12Z</dcterms:modified>
</cp:coreProperties>
</file>